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81" r:id="rId6"/>
    <p:sldId id="268" r:id="rId7"/>
    <p:sldId id="270" r:id="rId8"/>
    <p:sldId id="273" r:id="rId9"/>
    <p:sldId id="276" r:id="rId10"/>
    <p:sldId id="263" r:id="rId11"/>
    <p:sldId id="264" r:id="rId12"/>
    <p:sldId id="280" r:id="rId13"/>
    <p:sldId id="282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8F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801"/>
    <p:restoredTop sz="95775"/>
  </p:normalViewPr>
  <p:slideViewPr>
    <p:cSldViewPr snapToGrid="0">
      <p:cViewPr>
        <p:scale>
          <a:sx n="77" d="100"/>
          <a:sy n="77" d="100"/>
        </p:scale>
        <p:origin x="81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2B6FC6-2535-4DE5-ACB5-3A5DEAB28D22}" type="datetimeFigureOut">
              <a:rPr lang="it-IT" smtClean="0"/>
              <a:t>10/04/2019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ECF79D-15F5-4F40-844B-E3EE258F6BE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7268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CF79D-15F5-4F40-844B-E3EE258F6BE0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6682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CF79D-15F5-4F40-844B-E3EE258F6BE0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18734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CF79D-15F5-4F40-844B-E3EE258F6BE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88710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150 link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ECF79D-15F5-4F40-844B-E3EE258F6BE0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30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C2BFCE-EE84-4B78-BA31-9095EFB47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510" y="816965"/>
            <a:ext cx="12076980" cy="77948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dirty="0"/>
              <a:t>ciao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3F1447B-B229-4471-9977-C3359E703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fld id="{031C7402-141A-46AC-B5CD-67ABA302275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6A11E0A-16EA-4E75-B471-D70B2E940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ANALISI E GESTIONE DELLE INFORMAZIONI SU WEB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3A9FBB4-2553-4CDC-B024-238B017F9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fld id="{5837D50A-94B7-464F-9E24-183BE34DEB9D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1924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6EE6A-FDD2-4B39-B6BE-D0448E76F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 b="1"/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221BBB3-5C44-4833-808A-EFAF6FB68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0509642-EB8A-4BF1-A8C6-397D65B18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it-IT" dirty="0"/>
              <a:t>ANALISI E GESTIONE DELLE INFORMAZIONI SU WEB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A3A1FCF-78AF-4E17-87CD-8A41323FE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fld id="{5837D50A-94B7-464F-9E24-183BE34DEB9D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36679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F66B683-CB37-4049-8B9F-9E0D9D483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3634" y="957238"/>
            <a:ext cx="6124731" cy="315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ciao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8C55DC7-5264-4196-9907-68A77C4A36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6187" y="63868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fld id="{1E53A877-0FB1-4DA2-BE5A-D14EC1CF77D4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EEDB419-F1BF-4C6E-AA58-022600C2F0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72095" y="6395906"/>
            <a:ext cx="52478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it-IT" dirty="0"/>
              <a:t>ANALISI E GESTIONE DELLE INFORMAZIONI SU WEB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C929622-D510-4AFD-8F10-E84BB3FF1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52613" y="63868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fld id="{5837D50A-94B7-464F-9E24-183BE34DEB9D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73595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9A4CD2-5C71-4592-8423-646D7FE61B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9113" y="1948723"/>
            <a:ext cx="7573769" cy="1000592"/>
          </a:xfrm>
        </p:spPr>
        <p:txBody>
          <a:bodyPr>
            <a:noAutofit/>
          </a:bodyPr>
          <a:lstStyle/>
          <a:p>
            <a:r>
              <a:rPr lang="it-IT" sz="5400" b="1" dirty="0"/>
              <a:t>VERTEX BY </a:t>
            </a:r>
            <a:r>
              <a:rPr lang="it-IT" sz="5400" b="1" dirty="0">
                <a:solidFill>
                  <a:srgbClr val="398F7C"/>
                </a:solidFill>
              </a:rPr>
              <a:t>YAHOO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9DD8862-47D1-4443-AB26-876B0F71B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BEF58-1944-4002-A571-8179B6435D9B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AC397A9E-63E3-4A3A-87E2-04F1A7839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ANALISI E GESTIONE DELLE INFORMAZIONI SU WEB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05885E1-CB59-4F3E-B5DC-8AF74FD79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1</a:t>
            </a:fld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3B59954E-F2E4-8741-A9D0-786DAFC07E83}"/>
              </a:ext>
            </a:extLst>
          </p:cNvPr>
          <p:cNvSpPr txBox="1">
            <a:spLocks/>
          </p:cNvSpPr>
          <p:nvPr/>
        </p:nvSpPr>
        <p:spPr>
          <a:xfrm>
            <a:off x="2485898" y="3429000"/>
            <a:ext cx="7220197" cy="5600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600" b="1" dirty="0"/>
              <a:t>Clustering Page Algorithm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8E771D8-EE68-7745-BC42-E50209C08FCC}"/>
              </a:ext>
            </a:extLst>
          </p:cNvPr>
          <p:cNvSpPr txBox="1"/>
          <p:nvPr/>
        </p:nvSpPr>
        <p:spPr>
          <a:xfrm>
            <a:off x="767158" y="4746926"/>
            <a:ext cx="17187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Niccolò Regini</a:t>
            </a:r>
          </a:p>
          <a:p>
            <a:r>
              <a:rPr lang="it-IT" dirty="0"/>
              <a:t>Gianluca Conti</a:t>
            </a:r>
          </a:p>
          <a:p>
            <a:r>
              <a:rPr lang="it-IT" dirty="0"/>
              <a:t>Dario Di Nardo</a:t>
            </a:r>
          </a:p>
          <a:p>
            <a:r>
              <a:rPr lang="it-IT" dirty="0"/>
              <a:t>Daria Marone</a:t>
            </a:r>
          </a:p>
        </p:txBody>
      </p:sp>
    </p:spTree>
    <p:extLst>
      <p:ext uri="{BB962C8B-B14F-4D97-AF65-F5344CB8AC3E}">
        <p14:creationId xmlns:p14="http://schemas.microsoft.com/office/powerpoint/2010/main" val="3014944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441B69-BB9B-0442-91ED-00F8227A5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7188" y="957589"/>
            <a:ext cx="6124731" cy="315912"/>
          </a:xfrm>
        </p:spPr>
        <p:txBody>
          <a:bodyPr>
            <a:normAutofit fontScale="90000"/>
          </a:bodyPr>
          <a:lstStyle/>
          <a:p>
            <a:r>
              <a:rPr lang="it-IT" dirty="0"/>
              <a:t>Clustering </a:t>
            </a:r>
            <a:r>
              <a:rPr lang="it-IT" dirty="0">
                <a:solidFill>
                  <a:srgbClr val="398F7C"/>
                </a:solidFill>
              </a:rPr>
              <a:t>thingiverse.com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946AE71-7205-234D-A834-FE8554070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A786AE1-5816-7B41-9FE8-79E24C8AD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5D6E11B-A9F0-D44B-B56E-E4E857AED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10</a:t>
            </a:fld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8960788-C046-E14B-8660-2750EDDC8A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87" y="1377484"/>
            <a:ext cx="5100789" cy="357952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8232E055-9354-594F-861E-A23539F9CB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357" y="3559934"/>
            <a:ext cx="3859669" cy="3043939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35EFB13E-F4DC-9746-B787-86213357D2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102" y="1827601"/>
            <a:ext cx="3859669" cy="3318990"/>
          </a:xfrm>
          <a:prstGeom prst="rect">
            <a:avLst/>
          </a:prstGeom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E09A4A7C-F0E9-FA46-9534-98AF9DBF8A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771" y="605009"/>
            <a:ext cx="3714042" cy="4036439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B9D4286D-25F5-AF46-9347-CE6B4361D9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990" y="3559934"/>
            <a:ext cx="3168672" cy="2628006"/>
          </a:xfrm>
          <a:prstGeom prst="rect">
            <a:avLst/>
          </a:prstGeom>
        </p:spPr>
      </p:pic>
      <p:pic>
        <p:nvPicPr>
          <p:cNvPr id="25" name="Immagine 24">
            <a:extLst>
              <a:ext uri="{FF2B5EF4-FFF2-40B4-BE49-F238E27FC236}">
                <a16:creationId xmlns:a16="http://schemas.microsoft.com/office/drawing/2014/main" id="{218CAB52-92CB-A246-8F7B-8F25DC7AE69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30" y="4284448"/>
            <a:ext cx="2583549" cy="204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289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AE2201-A78C-0E41-8005-D140174A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Clustering </a:t>
            </a:r>
            <a:r>
              <a:rPr lang="it-IT" dirty="0">
                <a:solidFill>
                  <a:srgbClr val="398F7C"/>
                </a:solidFill>
              </a:rPr>
              <a:t>thingiverse.com</a:t>
            </a:r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6EB7974-A6AC-6844-A8DC-B110858E5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6B528B5-A78A-AE47-A6AF-DCDC03987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51A1437-C7EA-054D-A7A7-A78BB106B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11</a:t>
            </a:fld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8B3F42E-73EB-0242-82C8-87663AB3AD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584" y="1449977"/>
            <a:ext cx="7641250" cy="493687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A3AEB3C0-E77F-40CC-93C1-AE5650B520DF}"/>
              </a:ext>
            </a:extLst>
          </p:cNvPr>
          <p:cNvSpPr txBox="1"/>
          <p:nvPr/>
        </p:nvSpPr>
        <p:spPr>
          <a:xfrm>
            <a:off x="5283146" y="4717815"/>
            <a:ext cx="1329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Collezioni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6195A11-5651-4CC8-A42B-360C6E3533A2}"/>
              </a:ext>
            </a:extLst>
          </p:cNvPr>
          <p:cNvSpPr txBox="1"/>
          <p:nvPr/>
        </p:nvSpPr>
        <p:spPr>
          <a:xfrm>
            <a:off x="7591304" y="2292221"/>
            <a:ext cx="1941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Singoli modelli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C11A49C-6687-464A-8EA8-82C008B7DCCA}"/>
              </a:ext>
            </a:extLst>
          </p:cNvPr>
          <p:cNvSpPr txBox="1"/>
          <p:nvPr/>
        </p:nvSpPr>
        <p:spPr>
          <a:xfrm>
            <a:off x="6493402" y="4428550"/>
            <a:ext cx="1941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Profili utenti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AC882B4-032B-427E-8C0D-63B53495F3CE}"/>
              </a:ext>
            </a:extLst>
          </p:cNvPr>
          <p:cNvSpPr txBox="1"/>
          <p:nvPr/>
        </p:nvSpPr>
        <p:spPr>
          <a:xfrm>
            <a:off x="3900600" y="5038691"/>
            <a:ext cx="752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Altro</a:t>
            </a:r>
          </a:p>
        </p:txBody>
      </p:sp>
    </p:spTree>
    <p:extLst>
      <p:ext uri="{BB962C8B-B14F-4D97-AF65-F5344CB8AC3E}">
        <p14:creationId xmlns:p14="http://schemas.microsoft.com/office/powerpoint/2010/main" val="3975160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14C28E-749F-4378-877A-3F2F450BC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Clusters e </a:t>
            </a:r>
            <a:r>
              <a:rPr lang="it-IT" dirty="0" err="1"/>
              <a:t>Json</a:t>
            </a:r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48A8BE8-0176-4F94-B19B-069FA24CF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CB67ADC-9651-413B-B94E-7A7CA3AFF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7625210-FCC3-4935-AF65-3B77E06F5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12</a:t>
            </a:fld>
            <a:endParaRPr lang="it-IT" dirty="0"/>
          </a:p>
        </p:txBody>
      </p:sp>
      <p:pic>
        <p:nvPicPr>
          <p:cNvPr id="9" name="Immagine 8" descr="Immagine che contiene testo, screenshot&#10;&#10;Descrizione generata automaticamente">
            <a:extLst>
              <a:ext uri="{FF2B5EF4-FFF2-40B4-BE49-F238E27FC236}">
                <a16:creationId xmlns:a16="http://schemas.microsoft.com/office/drawing/2014/main" id="{16B2AC6D-13F6-474C-9380-7F611430E2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5" b="1710"/>
          <a:stretch/>
        </p:blipFill>
        <p:spPr>
          <a:xfrm>
            <a:off x="1604186" y="1311047"/>
            <a:ext cx="8983623" cy="4990801"/>
          </a:xfrm>
          <a:prstGeom prst="rect">
            <a:avLst/>
          </a:prstGeom>
        </p:spPr>
      </p:pic>
      <p:sp>
        <p:nvSpPr>
          <p:cNvPr id="11" name="Rettangolo 10">
            <a:extLst>
              <a:ext uri="{FF2B5EF4-FFF2-40B4-BE49-F238E27FC236}">
                <a16:creationId xmlns:a16="http://schemas.microsoft.com/office/drawing/2014/main" id="{007C9DA5-5C5C-4E8D-B49D-FC0B12B4E5B4}"/>
              </a:ext>
            </a:extLst>
          </p:cNvPr>
          <p:cNvSpPr/>
          <p:nvPr/>
        </p:nvSpPr>
        <p:spPr>
          <a:xfrm>
            <a:off x="3645159" y="1273150"/>
            <a:ext cx="603380" cy="2819879"/>
          </a:xfrm>
          <a:prstGeom prst="rect">
            <a:avLst/>
          </a:prstGeom>
          <a:noFill/>
          <a:ln w="57150">
            <a:solidFill>
              <a:srgbClr val="398F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8552ED9-24BD-4D10-8A6F-EFC9546B7CDC}"/>
              </a:ext>
            </a:extLst>
          </p:cNvPr>
          <p:cNvSpPr/>
          <p:nvPr/>
        </p:nvSpPr>
        <p:spPr>
          <a:xfrm>
            <a:off x="3579844" y="4353101"/>
            <a:ext cx="438540" cy="2033749"/>
          </a:xfrm>
          <a:prstGeom prst="rect">
            <a:avLst/>
          </a:prstGeom>
          <a:noFill/>
          <a:ln w="57150">
            <a:solidFill>
              <a:srgbClr val="398F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2379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E25BB8-7B34-4086-926E-E315052E9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Qualche fatto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099A461-82A1-489A-921B-4FED3675E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38A9440-4585-4AD6-BFEC-8B08D7256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4639C9F-1C54-495E-B0B0-BDCC7E4CC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13</a:t>
            </a:fld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B868AAF-820C-417D-B1CA-EB76F1CFBDAC}"/>
              </a:ext>
            </a:extLst>
          </p:cNvPr>
          <p:cNvSpPr txBox="1"/>
          <p:nvPr/>
        </p:nvSpPr>
        <p:spPr>
          <a:xfrm>
            <a:off x="699794" y="1629747"/>
            <a:ext cx="10792408" cy="4195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dirty="0"/>
              <a:t>Su siti con struttura non troppo eterogenea, il numero di cluster tende a ridursi ad 1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dirty="0"/>
              <a:t>Aumentare la dimensione della finestra nell’estrazione degli shingle rende il clustering più sensibile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dirty="0"/>
              <a:t>Al termine dell’elaborazione, potrebbero esistere cluster vuoti.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dirty="0"/>
              <a:t>La sensibilità alle variazioni dovuta all’utilizzo dei </a:t>
            </a:r>
            <a:r>
              <a:rPr lang="it-IT" dirty="0" err="1"/>
              <a:t>masked</a:t>
            </a:r>
            <a:r>
              <a:rPr lang="it-IT" dirty="0"/>
              <a:t> shingle vector 6/8 e 7/8 permette la creazione di cluster più ampi, ma crea un maggior numero di falsi positivi.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dirty="0"/>
              <a:t>Mediamente, il 20% del cluster più ampio è costituito da falsi positivi.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dirty="0"/>
              <a:t>Altri fattori che influenzano l’efficacia del clustering sono le funzioni hash scelte, e la scelta di recuperare da ciascuna pagina html esclusivamente i tag aperti o i tag aperti e chiusi.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it-IT" dirty="0"/>
              <a:t>I tempi di esecuzione dell’algoritmo, nel caso di pagine preventivamente scaricate in memoria, si aggirano sulle 5-10 pagine al secondo, a seconda della grandezza della pagina.</a:t>
            </a:r>
          </a:p>
        </p:txBody>
      </p:sp>
      <p:pic>
        <p:nvPicPr>
          <p:cNvPr id="8" name="Elemento grafico 7" descr="Lente di ingrandimento">
            <a:extLst>
              <a:ext uri="{FF2B5EF4-FFF2-40B4-BE49-F238E27FC236}">
                <a16:creationId xmlns:a16="http://schemas.microsoft.com/office/drawing/2014/main" id="{CFC33EF8-96ED-473E-920F-C7C7D483B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77802" y="20079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282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B98FA02-F7C0-904B-884C-97DAF44D1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187" y="6386851"/>
            <a:ext cx="2743200" cy="365125"/>
          </a:xfrm>
        </p:spPr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29AF25C-83EA-1747-AAB8-CFA7D4B0E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72095" y="6395906"/>
            <a:ext cx="5247807" cy="365125"/>
          </a:xfrm>
        </p:spPr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364B0DA-D00B-8D4B-8AE2-10D11DE45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2613" y="6386850"/>
            <a:ext cx="2743200" cy="365125"/>
          </a:xfrm>
        </p:spPr>
        <p:txBody>
          <a:bodyPr/>
          <a:lstStyle/>
          <a:p>
            <a:fld id="{5837D50A-94B7-464F-9E24-183BE34DEB9D}" type="slidenum">
              <a:rPr lang="it-IT" smtClean="0"/>
              <a:pPr/>
              <a:t>2</a:t>
            </a:fld>
            <a:endParaRPr lang="it-IT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5414E986-26ED-E548-BE0A-B8AA7DEF8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913" y="1295400"/>
            <a:ext cx="5575300" cy="4267200"/>
          </a:xfrm>
          <a:prstGeom prst="rect">
            <a:avLst/>
          </a:prstGeom>
        </p:spPr>
      </p:pic>
      <p:sp>
        <p:nvSpPr>
          <p:cNvPr id="17" name="Titolo 1">
            <a:extLst>
              <a:ext uri="{FF2B5EF4-FFF2-40B4-BE49-F238E27FC236}">
                <a16:creationId xmlns:a16="http://schemas.microsoft.com/office/drawing/2014/main" id="{BADDA574-4C3B-EE44-87A3-EB9263D9BE55}"/>
              </a:ext>
            </a:extLst>
          </p:cNvPr>
          <p:cNvSpPr txBox="1">
            <a:spLocks/>
          </p:cNvSpPr>
          <p:nvPr/>
        </p:nvSpPr>
        <p:spPr>
          <a:xfrm>
            <a:off x="893635" y="1307690"/>
            <a:ext cx="3103178" cy="5600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600" b="1" dirty="0"/>
              <a:t> </a:t>
            </a:r>
            <a:r>
              <a:rPr lang="it-IT" sz="3600" b="1" dirty="0">
                <a:solidFill>
                  <a:srgbClr val="398F7C"/>
                </a:solidFill>
              </a:rPr>
              <a:t>Primo</a:t>
            </a:r>
            <a:r>
              <a:rPr lang="it-IT" sz="3600" b="1" dirty="0"/>
              <a:t> Passo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1F231DD-8BE4-7D41-B0BD-CE4E8866E0A3}"/>
              </a:ext>
            </a:extLst>
          </p:cNvPr>
          <p:cNvSpPr txBox="1"/>
          <p:nvPr/>
        </p:nvSpPr>
        <p:spPr>
          <a:xfrm flipH="1">
            <a:off x="893635" y="2100906"/>
            <a:ext cx="38915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Viene creata una hash table contenente tutti i </a:t>
            </a:r>
            <a:r>
              <a:rPr lang="it-IT" b="1" dirty="0">
                <a:solidFill>
                  <a:srgbClr val="398F7C"/>
                </a:solidFill>
              </a:rPr>
              <a:t>masked shingle vector</a:t>
            </a:r>
            <a:r>
              <a:rPr lang="it-IT" dirty="0"/>
              <a:t> di tutte le pagine dal sito Web su cui fare il clustering</a:t>
            </a:r>
          </a:p>
          <a:p>
            <a:r>
              <a:rPr lang="it-IT" dirty="0"/>
              <a:t>ciascuno con il suo punteggio</a:t>
            </a:r>
          </a:p>
        </p:txBody>
      </p:sp>
    </p:spTree>
    <p:extLst>
      <p:ext uri="{BB962C8B-B14F-4D97-AF65-F5344CB8AC3E}">
        <p14:creationId xmlns:p14="http://schemas.microsoft.com/office/powerpoint/2010/main" val="3241989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C18F334-78E1-2940-8899-6E3402500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B3155F4-FAFD-DA41-A188-6B0F35D4B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FBC6C9D-7B9A-B54E-AECD-CBDF3C03E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3</a:t>
            </a:fld>
            <a:endParaRPr lang="it-IT" dirty="0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4CC7265C-AA2F-3A44-BD4E-F93F596AD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913" y="2082800"/>
            <a:ext cx="5575300" cy="2692400"/>
          </a:xfrm>
          <a:prstGeom prst="rect">
            <a:avLst/>
          </a:prstGeom>
        </p:spPr>
      </p:pic>
      <p:sp>
        <p:nvSpPr>
          <p:cNvPr id="16" name="Titolo 1">
            <a:extLst>
              <a:ext uri="{FF2B5EF4-FFF2-40B4-BE49-F238E27FC236}">
                <a16:creationId xmlns:a16="http://schemas.microsoft.com/office/drawing/2014/main" id="{F236077F-5FA7-D646-8793-96E97BC7E5B0}"/>
              </a:ext>
            </a:extLst>
          </p:cNvPr>
          <p:cNvSpPr txBox="1">
            <a:spLocks/>
          </p:cNvSpPr>
          <p:nvPr/>
        </p:nvSpPr>
        <p:spPr>
          <a:xfrm>
            <a:off x="893635" y="1337186"/>
            <a:ext cx="3566244" cy="5600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600" b="1" dirty="0"/>
              <a:t> </a:t>
            </a:r>
            <a:r>
              <a:rPr lang="it-IT" sz="3600" b="1" dirty="0">
                <a:solidFill>
                  <a:srgbClr val="398F7C"/>
                </a:solidFill>
              </a:rPr>
              <a:t>Secondo</a:t>
            </a:r>
            <a:r>
              <a:rPr lang="it-IT" sz="3600" b="1" dirty="0"/>
              <a:t> Passo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D8BA990-0917-F440-BD1D-1C1D0D2155AF}"/>
              </a:ext>
            </a:extLst>
          </p:cNvPr>
          <p:cNvSpPr txBox="1"/>
          <p:nvPr/>
        </p:nvSpPr>
        <p:spPr>
          <a:xfrm flipH="1">
            <a:off x="893635" y="2100906"/>
            <a:ext cx="3891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Viene creato un set di masked shingle vector con punteggio maggiore che </a:t>
            </a:r>
            <a:r>
              <a:rPr lang="it-IT" b="1" dirty="0">
                <a:solidFill>
                  <a:srgbClr val="398F7C"/>
                </a:solidFill>
              </a:rPr>
              <a:t>coprono</a:t>
            </a:r>
            <a:r>
              <a:rPr lang="it-IT" dirty="0"/>
              <a:t> gli shingle vector delle pagine campione</a:t>
            </a:r>
          </a:p>
        </p:txBody>
      </p:sp>
    </p:spTree>
    <p:extLst>
      <p:ext uri="{BB962C8B-B14F-4D97-AF65-F5344CB8AC3E}">
        <p14:creationId xmlns:p14="http://schemas.microsoft.com/office/powerpoint/2010/main" val="1348051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C18F334-78E1-2940-8899-6E3402500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B3155F4-FAFD-DA41-A188-6B0F35D4B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FBC6C9D-7B9A-B54E-AECD-CBDF3C03E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4</a:t>
            </a:fld>
            <a:endParaRPr lang="it-IT" dirty="0"/>
          </a:p>
        </p:txBody>
      </p:sp>
      <p:sp>
        <p:nvSpPr>
          <p:cNvPr id="16" name="Titolo 1">
            <a:extLst>
              <a:ext uri="{FF2B5EF4-FFF2-40B4-BE49-F238E27FC236}">
                <a16:creationId xmlns:a16="http://schemas.microsoft.com/office/drawing/2014/main" id="{F236077F-5FA7-D646-8793-96E97BC7E5B0}"/>
              </a:ext>
            </a:extLst>
          </p:cNvPr>
          <p:cNvSpPr txBox="1">
            <a:spLocks/>
          </p:cNvSpPr>
          <p:nvPr/>
        </p:nvSpPr>
        <p:spPr>
          <a:xfrm>
            <a:off x="592801" y="1307690"/>
            <a:ext cx="3566244" cy="5600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600" b="1" dirty="0"/>
              <a:t> </a:t>
            </a:r>
            <a:r>
              <a:rPr lang="it-IT" sz="3600" b="1" dirty="0">
                <a:solidFill>
                  <a:srgbClr val="398F7C"/>
                </a:solidFill>
              </a:rPr>
              <a:t>Terzo</a:t>
            </a:r>
            <a:r>
              <a:rPr lang="it-IT" sz="3600" b="1" dirty="0"/>
              <a:t> Passo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BD8BA990-0917-F440-BD1D-1C1D0D2155AF}"/>
              </a:ext>
            </a:extLst>
          </p:cNvPr>
          <p:cNvSpPr txBox="1"/>
          <p:nvPr/>
        </p:nvSpPr>
        <p:spPr>
          <a:xfrm flipH="1">
            <a:off x="893635" y="2100906"/>
            <a:ext cx="3891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Ogni pagina del campione viene assegnata a un </a:t>
            </a:r>
            <a:r>
              <a:rPr lang="it-IT" b="1" dirty="0">
                <a:solidFill>
                  <a:srgbClr val="398F7C"/>
                </a:solidFill>
              </a:rPr>
              <a:t>cluster</a:t>
            </a:r>
            <a:r>
              <a:rPr lang="it-IT" dirty="0"/>
              <a:t> confrontando i masked shingle vector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CC91061-6B5D-7148-8E29-39ADA98B4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558" y="2093532"/>
            <a:ext cx="5661655" cy="22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319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86E331-0F24-437C-9358-CED7AAB41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Funzionamento generale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03CDA34-4442-4CB3-AEDA-394A32FDC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9E1F1E9-AF1E-4935-B101-07AF5A8A6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5AA38B8-CB38-4AF0-A002-002C08D5B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5</a:t>
            </a:fld>
            <a:endParaRPr lang="it-IT" dirty="0"/>
          </a:p>
        </p:txBody>
      </p:sp>
      <p:pic>
        <p:nvPicPr>
          <p:cNvPr id="7" name="Immagine 6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5D7FC46E-1409-4659-B4E6-C852760870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8" r="58987" b="66815"/>
          <a:stretch/>
        </p:blipFill>
        <p:spPr>
          <a:xfrm>
            <a:off x="354721" y="2280911"/>
            <a:ext cx="5879675" cy="2946211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0FE7AC4-A40E-423B-81DC-3E708C7F06C8}"/>
              </a:ext>
            </a:extLst>
          </p:cNvPr>
          <p:cNvSpPr txBox="1"/>
          <p:nvPr/>
        </p:nvSpPr>
        <p:spPr>
          <a:xfrm>
            <a:off x="6469453" y="1768858"/>
            <a:ext cx="461531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3 moduli principali</a:t>
            </a:r>
            <a:r>
              <a:rPr lang="it-IT" dirty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/>
              <a:t>Launcher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/>
              <a:t>Funzioni di utilità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/>
              <a:t>Algoritmo principale</a:t>
            </a:r>
          </a:p>
          <a:p>
            <a:endParaRPr lang="it-IT" dirty="0"/>
          </a:p>
          <a:p>
            <a:r>
              <a:rPr lang="it-IT" b="1" dirty="0"/>
              <a:t>2 tipi di input</a:t>
            </a:r>
            <a:r>
              <a:rPr lang="it-IT" dirty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/>
              <a:t>Cartella di file html locali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/>
              <a:t>Csv</a:t>
            </a:r>
            <a:r>
              <a:rPr lang="it-IT" dirty="0"/>
              <a:t> con risultati di </a:t>
            </a:r>
            <a:r>
              <a:rPr lang="it-IT" dirty="0" err="1"/>
              <a:t>crawling</a:t>
            </a:r>
            <a:r>
              <a:rPr lang="it-IT" dirty="0"/>
              <a:t> (preventivamente effettuato con </a:t>
            </a:r>
            <a:r>
              <a:rPr lang="it-IT" dirty="0" err="1"/>
              <a:t>Scrapy</a:t>
            </a:r>
            <a:r>
              <a:rPr lang="it-IT" dirty="0"/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it-IT" dirty="0"/>
          </a:p>
          <a:p>
            <a:r>
              <a:rPr lang="it-IT" b="1" dirty="0"/>
              <a:t>2 tipi di output</a:t>
            </a:r>
            <a:r>
              <a:rPr lang="it-IT" dirty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err="1"/>
              <a:t>Json</a:t>
            </a:r>
            <a:r>
              <a:rPr lang="it-IT" dirty="0"/>
              <a:t> contenente i cluster ed ogni pagina ad essi assegnata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/>
              <a:t>Grafico a colonne della distribuzione dei cluster sugli shingle vector</a:t>
            </a:r>
          </a:p>
        </p:txBody>
      </p:sp>
    </p:spTree>
    <p:extLst>
      <p:ext uri="{BB962C8B-B14F-4D97-AF65-F5344CB8AC3E}">
        <p14:creationId xmlns:p14="http://schemas.microsoft.com/office/powerpoint/2010/main" val="146082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AE2201-A78C-0E41-8005-D140174A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Clustering </a:t>
            </a:r>
            <a:r>
              <a:rPr lang="it-IT" dirty="0">
                <a:solidFill>
                  <a:srgbClr val="398F7C"/>
                </a:solidFill>
              </a:rPr>
              <a:t>androidworld.it</a:t>
            </a:r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6EB7974-A6AC-6844-A8DC-B110858E5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6B528B5-A78A-AE47-A6AF-DCDC03987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51A1437-C7EA-054D-A7A7-A78BB106B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6</a:t>
            </a:fld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B87CDAD-0FB3-C148-8128-98579F52B0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30" y="1998571"/>
            <a:ext cx="4995422" cy="314498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15A240F9-FFD3-D24A-88B2-6698F6DF96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982" y="3921127"/>
            <a:ext cx="3990415" cy="2382252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82339B07-1340-8546-BE56-1D5DDB7FEE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099" y="1505659"/>
            <a:ext cx="3306950" cy="314498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34D30A8C-2EE0-BA4D-A8C0-D33F88FE38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872" y="3552452"/>
            <a:ext cx="4477284" cy="28448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6B43EC25-6EBC-974B-AAB7-FCCC922266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902" y="671332"/>
            <a:ext cx="3375910" cy="324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992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AE2201-A78C-0E41-8005-D140174A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Clustering </a:t>
            </a:r>
            <a:r>
              <a:rPr lang="it-IT" dirty="0">
                <a:solidFill>
                  <a:srgbClr val="398F7C"/>
                </a:solidFill>
              </a:rPr>
              <a:t>androidworld.it</a:t>
            </a:r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6EB7974-A6AC-6844-A8DC-B110858E5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6B528B5-A78A-AE47-A6AF-DCDC03987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51A1437-C7EA-054D-A7A7-A78BB106B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7</a:t>
            </a:fld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7919885-2EC8-DC49-BB32-092BFAB16E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72" y="1493109"/>
            <a:ext cx="10224652" cy="468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650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CF6D8C-6696-7B46-8416-9AE9CAF97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3634" y="957238"/>
            <a:ext cx="6502252" cy="315912"/>
          </a:xfrm>
        </p:spPr>
        <p:txBody>
          <a:bodyPr>
            <a:normAutofit fontScale="90000"/>
          </a:bodyPr>
          <a:lstStyle/>
          <a:p>
            <a:r>
              <a:rPr lang="it-IT" dirty="0"/>
              <a:t>Clustering </a:t>
            </a:r>
            <a:r>
              <a:rPr lang="it-IT" dirty="0">
                <a:solidFill>
                  <a:srgbClr val="398F7C"/>
                </a:solidFill>
              </a:rPr>
              <a:t>hardtunedstore.com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6D978AE-6B7F-BC48-BA98-E261C52C8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66BFD89-9985-0447-A6A3-C56BA0BE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4FF4229-936D-E345-B85C-DE06AAB74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8</a:t>
            </a:fld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23E50A7-552A-4548-AA61-4ED6D14F5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268" y="1893570"/>
            <a:ext cx="3892731" cy="2469426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395B9FEC-9BE8-A343-A8D6-AB9448B672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814" y="3128283"/>
            <a:ext cx="4094591" cy="2987746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F7DC3862-F723-9144-8624-B93DA1B1CA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003" y="1553027"/>
            <a:ext cx="4258491" cy="300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82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CF6D8C-6696-7B46-8416-9AE9CAF97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3634" y="957238"/>
            <a:ext cx="6502252" cy="315912"/>
          </a:xfrm>
        </p:spPr>
        <p:txBody>
          <a:bodyPr>
            <a:normAutofit fontScale="90000"/>
          </a:bodyPr>
          <a:lstStyle/>
          <a:p>
            <a:r>
              <a:rPr lang="it-IT" dirty="0"/>
              <a:t>Clustering </a:t>
            </a:r>
            <a:r>
              <a:rPr lang="it-IT" dirty="0">
                <a:solidFill>
                  <a:srgbClr val="398F7C"/>
                </a:solidFill>
              </a:rPr>
              <a:t>hardtunedstore.com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6D978AE-6B7F-BC48-BA98-E261C52C8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1D1FF-7813-4A8D-8097-5A8EE36D47F1}" type="datetime1">
              <a:rPr lang="it-IT" smtClean="0"/>
              <a:t>10/04/2019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66BFD89-9985-0447-A6A3-C56BA0BE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ANALISI E GESTIONE DELLE INFORMAZIONI SU WEB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4FF4229-936D-E345-B85C-DE06AAB74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37D50A-94B7-464F-9E24-183BE34DEB9D}" type="slidenum">
              <a:rPr lang="it-IT" smtClean="0"/>
              <a:pPr/>
              <a:t>9</a:t>
            </a:fld>
            <a:endParaRPr lang="it-IT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D9D32868-DF5F-5649-A60E-D2771063B8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998" y="1413742"/>
            <a:ext cx="8890000" cy="482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480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flythrough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irmala">
      <a:majorFont>
        <a:latin typeface="Nirmala UI"/>
        <a:ea typeface=""/>
        <a:cs typeface=""/>
      </a:majorFont>
      <a:minorFont>
        <a:latin typeface="Nirmala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448</Words>
  <Application>Microsoft Office PowerPoint</Application>
  <PresentationFormat>Widescreen</PresentationFormat>
  <Paragraphs>89</Paragraphs>
  <Slides>13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Arial</vt:lpstr>
      <vt:lpstr>Calibri</vt:lpstr>
      <vt:lpstr>Nirmala UI</vt:lpstr>
      <vt:lpstr>Wingdings</vt:lpstr>
      <vt:lpstr>Tema di Office</vt:lpstr>
      <vt:lpstr>VERTEX BY YAHOO</vt:lpstr>
      <vt:lpstr>Presentazione standard di PowerPoint</vt:lpstr>
      <vt:lpstr>Presentazione standard di PowerPoint</vt:lpstr>
      <vt:lpstr>Presentazione standard di PowerPoint</vt:lpstr>
      <vt:lpstr>Funzionamento generale</vt:lpstr>
      <vt:lpstr>Clustering androidworld.it</vt:lpstr>
      <vt:lpstr>Clustering androidworld.it</vt:lpstr>
      <vt:lpstr>Clustering hardtunedstore.com</vt:lpstr>
      <vt:lpstr>Clustering hardtunedstore.com</vt:lpstr>
      <vt:lpstr>Clustering thingiverse.com</vt:lpstr>
      <vt:lpstr>Clustering thingiverse.com</vt:lpstr>
      <vt:lpstr>Clusters e Json</vt:lpstr>
      <vt:lpstr>Qualche fatto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VERTEX BY YAHOO</dc:title>
  <dc:creator>DARIA MARONE</dc:creator>
  <cp:lastModifiedBy>Gianluca Conti</cp:lastModifiedBy>
  <cp:revision>10</cp:revision>
  <dcterms:created xsi:type="dcterms:W3CDTF">2019-04-10T11:04:58Z</dcterms:created>
  <dcterms:modified xsi:type="dcterms:W3CDTF">2019-04-10T14:15:45Z</dcterms:modified>
</cp:coreProperties>
</file>